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94" r:id="rId10"/>
    <p:sldId id="284" r:id="rId11"/>
    <p:sldId id="285" r:id="rId12"/>
    <p:sldId id="286" r:id="rId13"/>
    <p:sldId id="287" r:id="rId14"/>
    <p:sldId id="293" r:id="rId15"/>
    <p:sldId id="289" r:id="rId16"/>
    <p:sldId id="295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FFFF00"/>
    <a:srgbClr val="339966"/>
    <a:srgbClr val="822218"/>
    <a:srgbClr val="336600"/>
    <a:srgbClr val="F7A809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7543744531933509E-3"/>
          <c:y val="1.5864866389617097E-2"/>
          <c:w val="0.63991422183080193"/>
          <c:h val="0.98413508977966657"/>
        </c:manualLayout>
      </c:layout>
      <c:pie3DChart>
        <c:varyColors val="1"/>
        <c:ser>
          <c:idx val="0"/>
          <c:order val="0"/>
          <c:explosion val="25"/>
          <c:dPt>
            <c:idx val="2"/>
            <c:spPr>
              <a:solidFill>
                <a:srgbClr val="339966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99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822218"/>
                        </a:solidFill>
                      </a:defRPr>
                    </a:pPr>
                    <a:r>
                      <a:rPr lang="en-US" b="1" dirty="0">
                        <a:solidFill>
                          <a:srgbClr val="822218"/>
                        </a:solidFill>
                        <a:latin typeface="Arial" pitchFamily="34" charset="0"/>
                        <a:cs typeface="Arial" pitchFamily="34" charset="0"/>
                      </a:rPr>
                      <a:t>28,4%</a:t>
                    </a:r>
                    <a:endParaRPr lang="en-US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0.000%" sourceLinked="0"/>
              <c:spPr/>
              <c:dLblPos val="bestFit"/>
              <c:showVal val="1"/>
            </c:dLbl>
            <c:dLbl>
              <c:idx val="1"/>
              <c:layout>
                <c:manualLayout>
                  <c:x val="-8.6996520588621534E-2"/>
                  <c:y val="-0.1143591166933188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822218"/>
                        </a:solidFill>
                        <a:latin typeface="Arial" pitchFamily="34" charset="0"/>
                        <a:cs typeface="Arial" pitchFamily="34" charset="0"/>
                      </a:rPr>
                      <a:t>6,6%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822218"/>
                        </a:solidFill>
                        <a:latin typeface="Arial" pitchFamily="34" charset="0"/>
                        <a:cs typeface="Arial" pitchFamily="34" charset="0"/>
                      </a:rPr>
                      <a:t>15,7%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822218"/>
                        </a:solidFill>
                        <a:latin typeface="Arial" pitchFamily="34" charset="0"/>
                        <a:cs typeface="Arial" pitchFamily="34" charset="0"/>
                      </a:rPr>
                      <a:t>9,1%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822218"/>
                        </a:solidFill>
                        <a:latin typeface="Arial" pitchFamily="34" charset="0"/>
                        <a:cs typeface="Arial" pitchFamily="34" charset="0"/>
                      </a:rPr>
                      <a:t>8,6%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rgbClr val="822218"/>
                        </a:solidFill>
                      </a:defRPr>
                    </a:pPr>
                    <a:r>
                      <a:rPr lang="en-US" b="1" dirty="0">
                        <a:solidFill>
                          <a:srgbClr val="822218"/>
                        </a:solidFill>
                        <a:latin typeface="Arial" pitchFamily="34" charset="0"/>
                        <a:cs typeface="Arial" pitchFamily="34" charset="0"/>
                      </a:rPr>
                      <a:t>31,6%</a:t>
                    </a:r>
                    <a:endParaRPr lang="en-US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numFmt formatCode="0.0%" sourceLinked="0"/>
              <c:spPr/>
              <c:dLblPos val="bestFit"/>
              <c:showVal val="1"/>
            </c:dLbl>
            <c:numFmt formatCode="0.00%" sourceLinked="0"/>
            <c:txPr>
              <a:bodyPr/>
              <a:lstStyle/>
              <a:p>
                <a:pPr>
                  <a:defRPr>
                    <a:solidFill>
                      <a:srgbClr val="822218"/>
                    </a:solidFill>
                  </a:defRPr>
                </a:pPr>
                <a:endParaRPr lang="en-US"/>
              </a:p>
            </c:txPr>
            <c:dLblPos val="bestFit"/>
            <c:showVal val="1"/>
            <c:showLeaderLines val="1"/>
          </c:dLbls>
          <c:cat>
            <c:strRef>
              <c:f>Лист1!$C$3:$C$8</c:f>
              <c:strCache>
                <c:ptCount val="6"/>
                <c:pt idx="0">
                  <c:v>онкология</c:v>
                </c:pt>
                <c:pt idx="1">
                  <c:v>инфекционно-вирусные и респираторные забоевания</c:v>
                </c:pt>
                <c:pt idx="2">
                  <c:v>ревматология</c:v>
                </c:pt>
                <c:pt idx="3">
                  <c:v>сердечно-сосудистые заболевания</c:v>
                </c:pt>
                <c:pt idx="4">
                  <c:v>эндокринные нарушения</c:v>
                </c:pt>
                <c:pt idx="5">
                  <c:v>другие</c:v>
                </c:pt>
              </c:strCache>
            </c:strRef>
          </c:cat>
          <c:val>
            <c:numRef>
              <c:f>Лист1!$D$3:$D$8</c:f>
              <c:numCache>
                <c:formatCode>0.00%</c:formatCode>
                <c:ptCount val="6"/>
                <c:pt idx="0">
                  <c:v>0.28400000000000014</c:v>
                </c:pt>
                <c:pt idx="1">
                  <c:v>6.6000000000000003E-2</c:v>
                </c:pt>
                <c:pt idx="2">
                  <c:v>0.15700000000000008</c:v>
                </c:pt>
                <c:pt idx="3">
                  <c:v>9.1000000000000025E-2</c:v>
                </c:pt>
                <c:pt idx="4">
                  <c:v>8.6000000000000035E-2</c:v>
                </c:pt>
                <c:pt idx="5">
                  <c:v>0.31600000000000017</c:v>
                </c:pt>
              </c:numCache>
            </c:numRef>
          </c:val>
        </c:ser>
        <c:dLbls>
          <c:showVal val="1"/>
        </c:dLbls>
      </c:pie3DChart>
      <c:spPr>
        <a:solidFill>
          <a:schemeClr val="tx1"/>
        </a:solidFill>
      </c:spPr>
    </c:plotArea>
    <c:legend>
      <c:legendPos val="r"/>
      <c:layout>
        <c:manualLayout>
          <c:xMode val="edge"/>
          <c:yMode val="edge"/>
          <c:x val="0.63524822999464703"/>
          <c:y val="1.734393627959855E-2"/>
          <c:w val="0.35129177566129016"/>
          <c:h val="0.97763839817941733"/>
        </c:manualLayout>
      </c:layout>
      <c:spPr>
        <a:solidFill>
          <a:schemeClr val="tx1"/>
        </a:solidFill>
        <a:ln>
          <a:noFill/>
        </a:ln>
      </c:spPr>
      <c:txPr>
        <a:bodyPr/>
        <a:lstStyle/>
        <a:p>
          <a:pPr>
            <a:defRPr sz="1600" b="1">
              <a:solidFill>
                <a:schemeClr val="bg2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image" Target="../media/image11.emf"/><Relationship Id="rId5" Type="http://schemas.openxmlformats.org/officeDocument/2006/relationships/image" Target="../media/image13.emf"/><Relationship Id="rId4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76BB24-6142-45BB-9F60-F00829DB9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DFFCA5-8AC8-4A09-B321-25D8A17DFC7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C911D5-B325-4138-A4F3-CC71BF4F33F1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D66496-1E43-4AB5-995B-0BD88AF82E2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7149A-B49C-47C4-9E7F-37461E647E35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F5638C-866C-4EB0-A9A3-1E4F33B5C3C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1DF121-449E-4F3E-8B54-DB1B239E3F4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506AF6-1655-4452-8F15-F4BD9B2851F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A8CCD7-7FF7-4BF9-9018-F55120E207E6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3290B0-2D5C-488B-BE2B-0164F68D7A1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BB25D7-95BC-4B59-8E37-8B96B7CE04E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DBD021-B635-4A0B-84AA-B514D74CC19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D0CC8B-4BD5-4EA3-96F2-1D60A08FAB18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CED89E-EBF1-4A88-8455-3DC8C91FC6D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AD6445-4F1A-4CD2-A769-3FB3247FA711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A735E4-CCFA-4C5B-94BC-10CE76FEA22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2D1692-770D-4FD4-95AA-F4972CDEC4C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438800-9FC6-4F4C-919D-05B206BE2E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6FDC4E4-B5E6-4B72-804F-1986EF3E5F4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9647E5-E977-450E-BF3B-1D21D43F0391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1213-4935-44A9-BCBF-25EAD9A6C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C49C-9044-4718-95FF-0D1026D0E37D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6CA5-EB21-4A7B-AC5C-5BBE2F254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F72F3-8BEC-4361-9072-40F6C31BA7E9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CE31-4E0B-47E0-8AD0-D24091782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85A5F-4935-445B-A2A4-3E572B3B9583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F28D-870C-4A6B-B3B1-272B7B77F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E8CCB-E4B9-4062-A559-FA145299EB50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64C52-40CF-4364-B42D-92653AD89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43B21-A6AE-40E8-92A1-2CDBB14FA1A1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FDB9-BADE-4929-9690-64B54D4B6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7443-6A41-4D97-A089-AB2F65D38A41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3020-AFF7-4D8A-9109-7F671EAA7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EE1F1-9218-49E9-BCCE-07B274FAF2CA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90A5-0C9D-4DBD-A898-1A494ED80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27F6F-72E5-439E-90FC-BEA84AF1A550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039F-1752-4138-BE0A-815383BE5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09122-830E-4ABE-A45F-44F7C71554D1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5C31A-BF3F-4A1E-B595-8E739D295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FDFF7-EEE1-4C8E-B2DE-B60E3E91192E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28AC1-50A5-44DB-8E92-37053B4A8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fld id="{37A6B6B0-B6A6-4DDF-A478-E8611D031ACB}" type="datetime1">
              <a:rPr lang="ru-RU"/>
              <a:pPr/>
              <a:t>28.11.2011</a:t>
            </a:fld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99C512-B33A-494F-B9FC-F5E926F19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0419" name="Picture 4" descr="shab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388" y="981075"/>
            <a:ext cx="9528175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Правовые основы проведения клинических исследований лекарственных </a:t>
            </a:r>
            <a:r>
              <a:rPr lang="ru-RU" sz="26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препаратов </a:t>
            </a:r>
          </a:p>
          <a:p>
            <a:pPr algn="ctr">
              <a:defRPr/>
            </a:pPr>
            <a:r>
              <a:rPr lang="ru-RU" sz="2600" b="1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Российской Федерации</a:t>
            </a:r>
            <a:endParaRPr lang="ru-RU" sz="2600" b="1" dirty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0421" name="Text Box 11"/>
          <p:cNvSpPr txBox="1">
            <a:spLocks noChangeArrowheads="1"/>
          </p:cNvSpPr>
          <p:nvPr/>
        </p:nvSpPr>
        <p:spPr bwMode="auto">
          <a:xfrm>
            <a:off x="971550" y="2781300"/>
            <a:ext cx="83534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  <a:cs typeface="Arial" charset="0"/>
              </a:rPr>
              <a:t>М.Р.Сакаев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  <a:latin typeface="Arial" charset="0"/>
                <a:cs typeface="Arial" charset="0"/>
              </a:rPr>
              <a:t>Министерство здравоохранения и социального развития Российской Федерации</a:t>
            </a:r>
          </a:p>
        </p:txBody>
      </p:sp>
      <p:cxnSp>
        <p:nvCxnSpPr>
          <p:cNvPr id="60422" name="Прямая соединительная линия 9"/>
          <p:cNvCxnSpPr>
            <a:cxnSpLocks noChangeShapeType="1"/>
          </p:cNvCxnSpPr>
          <p:nvPr/>
        </p:nvCxnSpPr>
        <p:spPr bwMode="auto">
          <a:xfrm rot="5400000">
            <a:off x="-755650" y="4292601"/>
            <a:ext cx="2879725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1042988" y="4581525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FFFF00"/>
                </a:solidFill>
                <a:latin typeface="Arial" charset="0"/>
                <a:cs typeface="Arial" charset="0"/>
              </a:rPr>
              <a:t>Международная научная конференция «Этические вопросы проведения клинических исследований лекарственных препаратов»</a:t>
            </a:r>
          </a:p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FFFF00"/>
                </a:solidFill>
                <a:latin typeface="Arial" charset="0"/>
                <a:cs typeface="Arial" charset="0"/>
              </a:rPr>
              <a:t>Москва. 28-29 ноября 2011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11273" name="Visio" r:id="rId5" imgW="10085546" imgH="1569625" progId="">
              <p:embed/>
            </p:oleObj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95536" y="836712"/>
          <a:ext cx="8578850" cy="5702300"/>
        </p:xfrm>
        <a:graphic>
          <a:graphicData uri="http://schemas.openxmlformats.org/presentationml/2006/ole">
            <p:oleObj spid="_x0000_s11274" name="Visio" r:id="rId6" imgW="10587038" imgH="70385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12297" name="Visio" r:id="rId5" imgW="10085546" imgH="1569625" progId="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79388" y="385763"/>
          <a:ext cx="8713787" cy="5635625"/>
        </p:xfrm>
        <a:graphic>
          <a:graphicData uri="http://schemas.openxmlformats.org/presentationml/2006/ole">
            <p:oleObj spid="_x0000_s12298" name="Visio" r:id="rId6" imgW="10691336" imgH="689086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13321" name="Visio" r:id="rId5" imgW="10085546" imgH="1569625" progId="">
              <p:embed/>
            </p:oleObj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65150" y="620713"/>
          <a:ext cx="8578850" cy="5702300"/>
        </p:xfrm>
        <a:graphic>
          <a:graphicData uri="http://schemas.openxmlformats.org/presentationml/2006/ole">
            <p:oleObj spid="_x0000_s13322" name="Visio" r:id="rId6" imgW="10587038" imgH="70385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14345" name="Visio" r:id="rId5" imgW="10085546" imgH="1569625" progId="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247650" y="404813"/>
          <a:ext cx="9410700" cy="5761037"/>
        </p:xfrm>
        <a:graphic>
          <a:graphicData uri="http://schemas.openxmlformats.org/presentationml/2006/ole">
            <p:oleObj spid="_x0000_s14346" name="Visio" r:id="rId6" imgW="10769918" imgH="65931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2467" name="Picture 4" descr="shab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8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-108520" y="260648"/>
            <a:ext cx="9528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charset="0"/>
              </a:rPr>
              <a:t>ОБЛАСТИ ПРИМЕНЕНИЯ ЛЕКАРСТВЕННЫХ ПРЕПАРАТОВ, ИЗУЧАЕМЫХ В КЛИНИЧЕСКИХ ИССЛЕДОВАНИЯХ, РАЗРЕШЕННЫХ ЗА ПЕРИОД С 01.09.2010 ПО 25.11.2011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136576" y="1700808"/>
          <a:ext cx="7611888" cy="469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4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12" name="Object 28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16412" name="Visio" r:id="rId5" imgW="10085546" imgH="1569625" progId="">
              <p:embed/>
            </p:oleObj>
          </a:graphicData>
        </a:graphic>
      </p:graphicFrame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565150" y="620713"/>
          <a:ext cx="8578850" cy="5702300"/>
        </p:xfrm>
        <a:graphic>
          <a:graphicData uri="http://schemas.openxmlformats.org/presentationml/2006/ole">
            <p:oleObj spid="_x0000_s16413" name="Visio" r:id="rId6" imgW="10587038" imgH="7038594" progId="">
              <p:embed/>
            </p:oleObj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867400" y="1844675"/>
          <a:ext cx="3168650" cy="1833562"/>
        </p:xfrm>
        <a:graphic>
          <a:graphicData uri="http://schemas.openxmlformats.org/drawingml/2006/table">
            <a:tbl>
              <a:tblPr/>
              <a:tblGrid>
                <a:gridCol w="1585131"/>
                <a:gridCol w="1583519"/>
              </a:tblGrid>
              <a:tr h="3672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Кол-во детей-участников</a:t>
                      </a: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Фаза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108</a:t>
                      </a: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Фаза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III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1392</a:t>
                      </a: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Фаза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1326</a:t>
                      </a: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Всего:</a:t>
                      </a: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2824</a:t>
                      </a:r>
                    </a:p>
                  </a:txBody>
                  <a:tcPr marL="91449" marR="91449" marT="45737" marB="457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 descr="shab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31750"/>
            <a:ext cx="990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324544" y="981075"/>
            <a:ext cx="9528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ТРЕБОВАНИЯ К ВРАЧАМ, ПРИНИМАЮЩИМ УЧАСТИЕ В КЛИНИЧЕСКИХ ИССЛЕДОВАНИЯХ ЛП</a:t>
            </a:r>
          </a:p>
        </p:txBody>
      </p:sp>
      <p:sp>
        <p:nvSpPr>
          <p:cNvPr id="66565" name="Text Box 11"/>
          <p:cNvSpPr txBox="1">
            <a:spLocks noChangeArrowheads="1"/>
          </p:cNvSpPr>
          <p:nvPr/>
        </p:nvSpPr>
        <p:spPr bwMode="auto">
          <a:xfrm>
            <a:off x="251718" y="1995488"/>
            <a:ext cx="83534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ОБЩИЕ ПРИНЦИПЫ </a:t>
            </a:r>
            <a:r>
              <a:rPr lang="en-US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ICH GCP</a:t>
            </a:r>
            <a:r>
              <a:rPr lang="ru-RU" sz="2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323156" y="2633663"/>
            <a:ext cx="8640762" cy="10826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Ответственность за оказание </a:t>
            </a:r>
            <a:r>
              <a:rPr lang="ru-RU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субъектам исследования </a:t>
            </a: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медицинской помощи и принятие решений медицинского характера может взять на себя только квалифицированный врач.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85068" y="5445125"/>
            <a:ext cx="8640763" cy="1079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Все лица, участвующие в проведении клинического исследования, должны иметь образование, профессиональную подготовку и опыт, соответствующие выполняемым функциям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23156" y="4005263"/>
            <a:ext cx="8640762" cy="10795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Исследователь должен иметь образование, профессиональную подготовку и опыт, позволяющие ему принять на себя ответственность за надлежащее проведение клинического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17418" name="Visio" r:id="rId5" imgW="10085546" imgH="1569625" progId="">
              <p:embed/>
            </p:oleObj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250825" y="404813"/>
          <a:ext cx="8629650" cy="5283200"/>
        </p:xfrm>
        <a:graphic>
          <a:graphicData uri="http://schemas.openxmlformats.org/presentationml/2006/ole">
            <p:oleObj spid="_x0000_s17419" name="Visio" r:id="rId6" imgW="10769918" imgH="6593110" progId="">
              <p:embed/>
            </p:oleObj>
          </a:graphicData>
        </a:graphic>
      </p:graphicFrame>
      <p:pic>
        <p:nvPicPr>
          <p:cNvPr id="17421" name="Рисунок 3" descr="КИ-главный-исследователь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413" y="1412875"/>
            <a:ext cx="8496051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683" name="Picture 4" descr="shab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1275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388" y="3068638"/>
            <a:ext cx="95281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8112" y="173672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3912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121" name="Picture 4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9"/>
          <p:cNvSpPr>
            <a:spLocks noRot="1" noChangeArrowheads="1"/>
          </p:cNvSpPr>
          <p:nvPr/>
        </p:nvSpPr>
        <p:spPr bwMode="auto">
          <a:xfrm>
            <a:off x="179512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Федеральный закон от 12 апреля 2010 г. №61-ФЗ «Об обращении лекарственных средств»</a:t>
            </a:r>
          </a:p>
        </p:txBody>
      </p:sp>
      <p:sp>
        <p:nvSpPr>
          <p:cNvPr id="4123" name="AutoShape 10"/>
          <p:cNvSpPr>
            <a:spLocks noChangeArrowheads="1"/>
          </p:cNvSpPr>
          <p:nvPr/>
        </p:nvSpPr>
        <p:spPr bwMode="auto">
          <a:xfrm>
            <a:off x="406525" y="1844675"/>
            <a:ext cx="8567737" cy="5048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>
                <a:solidFill>
                  <a:srgbClr val="FFFF66"/>
                </a:solidFill>
                <a:latin typeface="Arial" charset="0"/>
              </a:rPr>
              <a:t>Клинические исследования лекарственных препаратов</a:t>
            </a:r>
          </a:p>
        </p:txBody>
      </p:sp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981200" y="4581525"/>
          <a:ext cx="7885112" cy="1079500"/>
        </p:xfrm>
        <a:graphic>
          <a:graphicData uri="http://schemas.openxmlformats.org/presentationml/2006/ole">
            <p:oleObj spid="_x0000_s4115" name="Visio" r:id="rId5" imgW="10155555" imgH="1457896" progId="">
              <p:embed/>
            </p:oleObj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622425" y="3284538"/>
          <a:ext cx="350837" cy="409575"/>
        </p:xfrm>
        <a:graphic>
          <a:graphicData uri="http://schemas.openxmlformats.org/presentationml/2006/ole">
            <p:oleObj spid="_x0000_s4116" name="Visio" r:id="rId6" imgW="299466" imgH="271462" progId="">
              <p:embed/>
            </p:oleObj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622425" y="4797425"/>
          <a:ext cx="350837" cy="409575"/>
        </p:xfrm>
        <a:graphic>
          <a:graphicData uri="http://schemas.openxmlformats.org/presentationml/2006/ole">
            <p:oleObj spid="_x0000_s4117" name="Visio" r:id="rId7" imgW="299466" imgH="271462" progId="">
              <p:embed/>
            </p:oleObj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981200" y="2827338"/>
          <a:ext cx="7777162" cy="1465262"/>
        </p:xfrm>
        <a:graphic>
          <a:graphicData uri="http://schemas.openxmlformats.org/presentationml/2006/ole">
            <p:oleObj spid="_x0000_s4118" name="Visio" r:id="rId8" imgW="10115836" imgH="199796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45" name="Picture 4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Rot="1" noChangeArrowheads="1"/>
          </p:cNvSpPr>
          <p:nvPr/>
        </p:nvSpPr>
        <p:spPr bwMode="auto">
          <a:xfrm>
            <a:off x="457200" y="274638"/>
            <a:ext cx="82912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Государственная пошлина за совершение действий, связанных с клиническими исследованиями лекарственных препаратов</a:t>
            </a:r>
          </a:p>
        </p:txBody>
      </p:sp>
      <p:sp>
        <p:nvSpPr>
          <p:cNvPr id="5147" name="AutoShape 6"/>
          <p:cNvSpPr>
            <a:spLocks noChangeArrowheads="1"/>
          </p:cNvSpPr>
          <p:nvPr/>
        </p:nvSpPr>
        <p:spPr bwMode="auto">
          <a:xfrm>
            <a:off x="107951" y="1773238"/>
            <a:ext cx="9036049" cy="122396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FFFF66"/>
                </a:solidFill>
                <a:latin typeface="Arial" charset="0"/>
              </a:rPr>
              <a:t>До вступления в действие Федерального закона «Об обращении </a:t>
            </a:r>
          </a:p>
          <a:p>
            <a:pPr algn="ctr"/>
            <a:r>
              <a:rPr lang="ru-RU" b="1" i="1" dirty="0">
                <a:solidFill>
                  <a:srgbClr val="FFFF66"/>
                </a:solidFill>
                <a:latin typeface="Arial" charset="0"/>
              </a:rPr>
              <a:t>лекарственных средств» взимание платы за проведение экспертных </a:t>
            </a:r>
          </a:p>
          <a:p>
            <a:pPr algn="ctr"/>
            <a:r>
              <a:rPr lang="ru-RU" b="1" i="1" dirty="0">
                <a:solidFill>
                  <a:srgbClr val="FFFF66"/>
                </a:solidFill>
                <a:latin typeface="Arial" charset="0"/>
              </a:rPr>
              <a:t>работ осуществлялось на договорной основе</a:t>
            </a:r>
          </a:p>
        </p:txBody>
      </p:sp>
      <p:graphicFrame>
        <p:nvGraphicFramePr>
          <p:cNvPr id="5139" name="Object 19"/>
          <p:cNvGraphicFramePr>
            <a:graphicFrameLocks noChangeAspect="1"/>
          </p:cNvGraphicFramePr>
          <p:nvPr/>
        </p:nvGraphicFramePr>
        <p:xfrm>
          <a:off x="251520" y="3933825"/>
          <a:ext cx="350837" cy="409575"/>
        </p:xfrm>
        <a:graphic>
          <a:graphicData uri="http://schemas.openxmlformats.org/presentationml/2006/ole">
            <p:oleObj spid="_x0000_s5139" name="Visio" r:id="rId5" imgW="299466" imgH="271462" progId="">
              <p:embed/>
            </p:oleObj>
          </a:graphicData>
        </a:graphic>
      </p:graphicFrame>
      <p:graphicFrame>
        <p:nvGraphicFramePr>
          <p:cNvPr id="5140" name="Object 20"/>
          <p:cNvGraphicFramePr>
            <a:graphicFrameLocks noChangeAspect="1"/>
          </p:cNvGraphicFramePr>
          <p:nvPr/>
        </p:nvGraphicFramePr>
        <p:xfrm>
          <a:off x="251520" y="5589588"/>
          <a:ext cx="350837" cy="409575"/>
        </p:xfrm>
        <a:graphic>
          <a:graphicData uri="http://schemas.openxmlformats.org/presentationml/2006/ole">
            <p:oleObj spid="_x0000_s5140" name="Visio" r:id="rId6" imgW="299466" imgH="271462" progId="">
              <p:embed/>
            </p:oleObj>
          </a:graphicData>
        </a:graphic>
      </p:graphicFrame>
      <p:graphicFrame>
        <p:nvGraphicFramePr>
          <p:cNvPr id="5141" name="Object 21"/>
          <p:cNvGraphicFramePr>
            <a:graphicFrameLocks noChangeAspect="1"/>
          </p:cNvGraphicFramePr>
          <p:nvPr/>
        </p:nvGraphicFramePr>
        <p:xfrm>
          <a:off x="754757" y="3500438"/>
          <a:ext cx="8424863" cy="1296987"/>
        </p:xfrm>
        <a:graphic>
          <a:graphicData uri="http://schemas.openxmlformats.org/presentationml/2006/ole">
            <p:oleObj spid="_x0000_s5141" name="Visio" r:id="rId7" imgW="10085546" imgH="1569625" progId="">
              <p:embed/>
            </p:oleObj>
          </a:graphicData>
        </a:graphic>
      </p:graphicFrame>
      <p:graphicFrame>
        <p:nvGraphicFramePr>
          <p:cNvPr id="5142" name="Object 22"/>
          <p:cNvGraphicFramePr>
            <a:graphicFrameLocks noChangeAspect="1"/>
          </p:cNvGraphicFramePr>
          <p:nvPr/>
        </p:nvGraphicFramePr>
        <p:xfrm>
          <a:off x="754757" y="5084763"/>
          <a:ext cx="8424863" cy="1296987"/>
        </p:xfrm>
        <a:graphic>
          <a:graphicData uri="http://schemas.openxmlformats.org/presentationml/2006/ole">
            <p:oleObj spid="_x0000_s5142" name="Visio" r:id="rId8" imgW="10085546" imgH="145075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hab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Rot="1" noChangeArrowheads="1"/>
          </p:cNvSpPr>
          <p:nvPr/>
        </p:nvSpPr>
        <p:spPr bwMode="auto">
          <a:xfrm>
            <a:off x="35496" y="274638"/>
            <a:ext cx="9217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Нормативные правовые акты в сфере регулирования клинических исследований лекарственных препаратов (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63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5496" y="1628775"/>
            <a:ext cx="9144000" cy="49688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dirty="0" smtClean="0">
                <a:solidFill>
                  <a:srgbClr val="FFFF66"/>
                </a:solidFill>
                <a:latin typeface="Arial" charset="0"/>
              </a:rPr>
              <a:t>Приказ МЗСР от 31.08.2010 №774 </a:t>
            </a:r>
            <a:r>
              <a:rPr lang="ru-RU" sz="1600" b="1" i="1" dirty="0" err="1" smtClean="0">
                <a:solidFill>
                  <a:srgbClr val="FFFF66"/>
                </a:solidFill>
                <a:latin typeface="Arial" charset="0"/>
              </a:rPr>
              <a:t>н</a:t>
            </a:r>
            <a:r>
              <a:rPr lang="ru-RU" sz="1600" b="1" i="1" dirty="0" smtClean="0">
                <a:solidFill>
                  <a:srgbClr val="FFFF66"/>
                </a:solidFill>
                <a:latin typeface="Arial" charset="0"/>
              </a:rPr>
              <a:t> «О Совете по этике»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dirty="0" smtClean="0">
                <a:solidFill>
                  <a:srgbClr val="FFFF66"/>
                </a:solidFill>
                <a:latin typeface="Arial" charset="0"/>
              </a:rPr>
              <a:t>Приказ МЗСР от 26.08.2011 №750н «Об утверждении правил проведения экспертизы лекарственных средств для медицинского применения и форм заключения комиссии экспертов по результатам экспертизы лекарственных средств»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dirty="0" smtClean="0">
                <a:solidFill>
                  <a:srgbClr val="FFFF66"/>
                </a:solidFill>
                <a:latin typeface="Arial" charset="0"/>
              </a:rPr>
              <a:t>Приказ МЗСР от 26.08.2011 №753н «Об утверждении порядка организации и проведения этической экспертизы возможности проведения клинического исследования лекарственного препарата для медицинского применения и формы заключения экспертов по этике»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dirty="0" smtClean="0">
                <a:solidFill>
                  <a:srgbClr val="FFFF66"/>
                </a:solidFill>
                <a:latin typeface="Arial" charset="0"/>
              </a:rPr>
              <a:t>Приказ МЗСР от 26.08.2011 №748н «Об утверждении порядка выдачи разрешения на проведение клинического исследования лекарственного препарата для медицинского применения»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dirty="0" smtClean="0">
                <a:solidFill>
                  <a:srgbClr val="FFFF66"/>
                </a:solidFill>
                <a:latin typeface="Arial" charset="0"/>
              </a:rPr>
              <a:t>Приказ МЗСР от 26.08.2011 №754н «Об утверждении порядка ведения, опубликования и размещения на официальном сайте </a:t>
            </a:r>
            <a:r>
              <a:rPr lang="ru-RU" sz="1600" b="1" i="1" dirty="0" err="1" smtClean="0">
                <a:solidFill>
                  <a:srgbClr val="FFFF66"/>
                </a:solidFill>
                <a:latin typeface="Arial" charset="0"/>
              </a:rPr>
              <a:t>Минздравсоцразвития</a:t>
            </a:r>
            <a:r>
              <a:rPr lang="ru-RU" sz="1600" b="1" i="1" dirty="0" smtClean="0">
                <a:solidFill>
                  <a:srgbClr val="FFFF66"/>
                </a:solidFill>
                <a:latin typeface="Arial" charset="0"/>
              </a:rPr>
              <a:t> России в сети «Интернет» реестра выданных разрешений на проведение клинических исследований лекарственных препаратов для медицинского применения»</a:t>
            </a:r>
          </a:p>
          <a:p>
            <a:pPr eaLnBrk="1" hangingPunct="1">
              <a:buClr>
                <a:srgbClr val="FFFF66"/>
              </a:buClr>
              <a:buSzTx/>
              <a:buFontTx/>
              <a:buChar char="•"/>
              <a:defRPr/>
            </a:pPr>
            <a:endParaRPr lang="ru-RU" sz="1600" b="1" i="1" dirty="0" smtClean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shabl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Rot="1" noChangeArrowheads="1"/>
          </p:cNvSpPr>
          <p:nvPr/>
        </p:nvSpPr>
        <p:spPr bwMode="auto">
          <a:xfrm>
            <a:off x="35496" y="115888"/>
            <a:ext cx="9217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Нормативные правовые акты в сфере регулирования клинических исследований лекарственных препаратов (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II</a:t>
            </a: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959" y="1268413"/>
            <a:ext cx="9288462" cy="47085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smtClean="0">
                <a:solidFill>
                  <a:srgbClr val="FFFF66"/>
                </a:solidFill>
                <a:latin typeface="Arial" charset="0"/>
              </a:rPr>
              <a:t>Приказ МЗСР от 26.08.2011 №752н «Об утверждении порядка опубликования и размещения на официальном сайте Минздравсоцразвития России в сети «Интернет» перечня медицинских организаций, имеющих право проводить клинические исследования лекарственных препаратов для медицинского применения»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smtClean="0">
                <a:solidFill>
                  <a:srgbClr val="FFFF66"/>
                </a:solidFill>
                <a:latin typeface="Arial" charset="0"/>
              </a:rPr>
              <a:t>Приказ МЗСР от 26.08.2011 №751н «Об утверждении правил ведения реестра исследователей, проводящих (проводивших) клинические исследования лекарственных препаратов для медицинского применения и порядок его размещения на официальном сайте Минздравсоцразвития России в сети «Интернет» 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smtClean="0">
                <a:solidFill>
                  <a:srgbClr val="FFFF66"/>
                </a:solidFill>
                <a:latin typeface="Arial" charset="0"/>
              </a:rPr>
              <a:t>Приказ МЗСР от 26.08.2011 №775н «Об утверждении порядка рассмотрения сообщений о необходимости внесения изменений в протокол клинического исследования лекарственного препарата для медицинского применения»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smtClean="0">
                <a:solidFill>
                  <a:srgbClr val="FFFF66"/>
                </a:solidFill>
                <a:latin typeface="Arial" charset="0"/>
              </a:rPr>
              <a:t>Приказ МЗСР от 26.08.2011 №748н «Об утверждении порядка выдачи разрешения на проведение клинического исследования лекарственного препарата для медицинского применения»</a:t>
            </a:r>
          </a:p>
          <a:p>
            <a:pPr eaLnBrk="1" hangingPunct="1">
              <a:lnSpc>
                <a:spcPct val="110000"/>
              </a:lnSpc>
              <a:buClr>
                <a:srgbClr val="FFFF66"/>
              </a:buClr>
              <a:buSzTx/>
              <a:buFontTx/>
              <a:buChar char="•"/>
              <a:defRPr/>
            </a:pPr>
            <a:r>
              <a:rPr lang="ru-RU" sz="1600" b="1" i="1" smtClean="0">
                <a:solidFill>
                  <a:srgbClr val="FFFF66"/>
                </a:solidFill>
                <a:latin typeface="Arial" charset="0"/>
              </a:rPr>
              <a:t>Приказ МЗСР от 26.08.2011 №703н «Об утверждении формы сообщения о завершении, приостановлении или прекращении клинического исследования лекарственного препарата для медицинского применения»</a:t>
            </a:r>
          </a:p>
          <a:p>
            <a:pPr eaLnBrk="1" hangingPunct="1">
              <a:lnSpc>
                <a:spcPct val="90000"/>
              </a:lnSpc>
              <a:buClr>
                <a:srgbClr val="FFFF66"/>
              </a:buClr>
              <a:buSzTx/>
              <a:buFontTx/>
              <a:buChar char="•"/>
              <a:defRPr/>
            </a:pPr>
            <a:endParaRPr lang="ru-RU" sz="1600" b="1" i="1" smtClean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8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Rot="1" noChangeArrowheads="1"/>
          </p:cNvSpPr>
          <p:nvPr/>
        </p:nvSpPr>
        <p:spPr bwMode="auto">
          <a:xfrm>
            <a:off x="250825" y="274638"/>
            <a:ext cx="9217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53254" name="Object 7"/>
          <p:cNvGraphicFramePr>
            <a:graphicFrameLocks noChangeAspect="1"/>
          </p:cNvGraphicFramePr>
          <p:nvPr>
            <p:ph idx="1"/>
          </p:nvPr>
        </p:nvGraphicFramePr>
        <p:xfrm>
          <a:off x="251520" y="260350"/>
          <a:ext cx="8496300" cy="5922963"/>
        </p:xfrm>
        <a:graphic>
          <a:graphicData uri="http://schemas.openxmlformats.org/presentationml/2006/ole">
            <p:oleObj spid="_x0000_s8199" name="Visio" r:id="rId5" imgW="14892147" imgH="1004382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Rot="1" noChangeArrowheads="1"/>
          </p:cNvSpPr>
          <p:nvPr/>
        </p:nvSpPr>
        <p:spPr bwMode="auto">
          <a:xfrm>
            <a:off x="250825" y="274638"/>
            <a:ext cx="92170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endParaRPr lang="ru-RU" sz="2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>
            <p:ph idx="1"/>
          </p:nvPr>
        </p:nvGraphicFramePr>
        <p:xfrm>
          <a:off x="1116013" y="0"/>
          <a:ext cx="7392987" cy="4525963"/>
        </p:xfrm>
        <a:graphic>
          <a:graphicData uri="http://schemas.openxmlformats.org/presentationml/2006/ole">
            <p:oleObj spid="_x0000_s9224" name="Visio" r:id="rId5" imgW="10769918" imgH="6593110" progId="">
              <p:embed/>
            </p:oleObj>
          </a:graphicData>
        </a:graphic>
      </p:graphicFrame>
      <p:pic>
        <p:nvPicPr>
          <p:cNvPr id="9227" name="Рисунок 7" descr="ки-заявление-о-регистрации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4650"/>
            <a:ext cx="8784407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-108521" y="404813"/>
            <a:ext cx="92170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Страхование жизни, здоровья пациента, участвующего в клинических исследованиях (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I)</a:t>
            </a:r>
            <a:endParaRPr lang="ru-RU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244" name="AutoShape 12"/>
          <p:cNvSpPr>
            <a:spLocks noChangeArrowheads="1"/>
          </p:cNvSpPr>
          <p:nvPr/>
        </p:nvSpPr>
        <p:spPr bwMode="auto">
          <a:xfrm>
            <a:off x="-8508" y="1844675"/>
            <a:ext cx="9072562" cy="15843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charset="0"/>
              </a:rPr>
              <a:t>ICH GCP</a:t>
            </a:r>
            <a:r>
              <a:rPr lang="ru-RU" b="1" dirty="0">
                <a:solidFill>
                  <a:schemeClr val="bg2"/>
                </a:solidFill>
                <a:latin typeface="Arial" charset="0"/>
              </a:rPr>
              <a:t>,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Arial" charset="0"/>
              </a:rPr>
              <a:t>п.5.8.2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Arial" charset="0"/>
              </a:rPr>
              <a:t>: «Стандарты и процедуры спонсора должны учитывать 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Arial" charset="0"/>
              </a:rPr>
              <a:t>возмещение стоимости лечения участников КИ в случае нанесения ущерба 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Arial" charset="0"/>
              </a:rPr>
              <a:t>здоровью в связи с процедурами исследования согласно нормативным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Arial" charset="0"/>
              </a:rPr>
              <a:t>требованиям»</a:t>
            </a: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10253" name="Visio" r:id="rId5" imgW="10085546" imgH="1569625" progId="">
              <p:embed/>
            </p:oleObj>
          </a:graphicData>
        </a:graphic>
      </p:graphicFrame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35942" y="3716338"/>
            <a:ext cx="9072562" cy="15843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Директива 2001\20\ЕС,  статья 3.2.</a:t>
            </a:r>
            <a:r>
              <a:rPr lang="en-US" b="1" dirty="0">
                <a:solidFill>
                  <a:schemeClr val="bg2"/>
                </a:solidFill>
                <a:latin typeface="Arial" charset="0"/>
              </a:rPr>
              <a:t>f</a:t>
            </a:r>
            <a:r>
              <a:rPr lang="ru-RU" b="1" dirty="0">
                <a:solidFill>
                  <a:schemeClr val="bg2"/>
                </a:solidFill>
                <a:latin typeface="Arial" charset="0"/>
              </a:rPr>
              <a:t> : «Клиническое исследование может </a:t>
            </a:r>
          </a:p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проводиться, только если … предусмотрены страхование или возмещение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bg2"/>
                </a:solidFill>
                <a:latin typeface="Arial" charset="0"/>
              </a:rPr>
              <a:t>убытков, обеспечивающие ответственность исследователя и спонсора»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" descr="shab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35496" y="115888"/>
            <a:ext cx="92170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Страхование жизни, здоровья пациента, участвующего в клинических исследованиях</a:t>
            </a:r>
            <a:r>
              <a:rPr lang="en-US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(II)</a:t>
            </a:r>
            <a:endParaRPr lang="ru-RU" sz="2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8150" name="AutoShape 12"/>
          <p:cNvSpPr>
            <a:spLocks noChangeArrowheads="1"/>
          </p:cNvSpPr>
          <p:nvPr/>
        </p:nvSpPr>
        <p:spPr bwMode="auto">
          <a:xfrm>
            <a:off x="108521" y="1196975"/>
            <a:ext cx="8928100" cy="86518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FFFF66"/>
                </a:solidFill>
                <a:latin typeface="Arial" charset="0"/>
              </a:rPr>
              <a:t>Федеральный закон от 12 апреля 2010 г. №61-ФЗ </a:t>
            </a:r>
          </a:p>
          <a:p>
            <a:pPr algn="ctr"/>
            <a:r>
              <a:rPr lang="ru-RU" b="1" i="1" dirty="0">
                <a:solidFill>
                  <a:srgbClr val="FFFF66"/>
                </a:solidFill>
                <a:latin typeface="Arial" charset="0"/>
              </a:rPr>
              <a:t>«Об обращении лекарственных средств»</a:t>
            </a:r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/>
        </p:nvGraphicFramePr>
        <p:xfrm>
          <a:off x="792734" y="2205038"/>
          <a:ext cx="8243887" cy="1296987"/>
        </p:xfrm>
        <a:graphic>
          <a:graphicData uri="http://schemas.openxmlformats.org/presentationml/2006/ole">
            <p:oleObj spid="_x0000_s48142" name="Visio" r:id="rId5" imgW="10085546" imgH="1569625" progId="">
              <p:embed/>
            </p:oleObj>
          </a:graphicData>
        </a:graphic>
      </p:graphicFrame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971550" y="4581525"/>
          <a:ext cx="8172450" cy="1008063"/>
        </p:xfrm>
        <a:graphic>
          <a:graphicData uri="http://schemas.openxmlformats.org/presentationml/2006/ole">
            <p:oleObj spid="_x0000_s48143" name="Visio" r:id="rId6" imgW="10085546" imgH="1569625" progId="">
              <p:embed/>
            </p:oleObj>
          </a:graphicData>
        </a:graphic>
      </p:graphicFrame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827659" y="3141663"/>
          <a:ext cx="8208962" cy="1457325"/>
        </p:xfrm>
        <a:graphic>
          <a:graphicData uri="http://schemas.openxmlformats.org/presentationml/2006/ole">
            <p:oleObj spid="_x0000_s48144" name="Visio" r:id="rId7" imgW="8226457" imgH="1475327" progId="">
              <p:embed/>
            </p:oleObj>
          </a:graphicData>
        </a:graphic>
      </p:graphicFrame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755650" y="2492375"/>
          <a:ext cx="184150" cy="215900"/>
        </p:xfrm>
        <a:graphic>
          <a:graphicData uri="http://schemas.openxmlformats.org/presentationml/2006/ole">
            <p:oleObj spid="_x0000_s48145" name="Visio" r:id="rId8" imgW="299466" imgH="271462" progId="">
              <p:embed/>
            </p:oleObj>
          </a:graphicData>
        </a:graphic>
      </p:graphicFrame>
      <p:graphicFrame>
        <p:nvGraphicFramePr>
          <p:cNvPr id="48146" name="Object 18"/>
          <p:cNvGraphicFramePr>
            <a:graphicFrameLocks noChangeAspect="1"/>
          </p:cNvGraphicFramePr>
          <p:nvPr/>
        </p:nvGraphicFramePr>
        <p:xfrm>
          <a:off x="755650" y="3789363"/>
          <a:ext cx="184150" cy="215900"/>
        </p:xfrm>
        <a:graphic>
          <a:graphicData uri="http://schemas.openxmlformats.org/presentationml/2006/ole">
            <p:oleObj spid="_x0000_s48146" name="Visio" r:id="rId9" imgW="299466" imgH="271462" progId="">
              <p:embed/>
            </p:oleObj>
          </a:graphicData>
        </a:graphic>
      </p:graphicFrame>
      <p:graphicFrame>
        <p:nvGraphicFramePr>
          <p:cNvPr id="48147" name="Object 19"/>
          <p:cNvGraphicFramePr>
            <a:graphicFrameLocks noChangeAspect="1"/>
          </p:cNvGraphicFramePr>
          <p:nvPr/>
        </p:nvGraphicFramePr>
        <p:xfrm>
          <a:off x="108521" y="4797425"/>
          <a:ext cx="8928100" cy="1150938"/>
        </p:xfrm>
        <a:graphic>
          <a:graphicData uri="http://schemas.openxmlformats.org/presentationml/2006/ole">
            <p:oleObj spid="_x0000_s48147" name="Visio" r:id="rId10" imgW="10738771" imgH="115443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641</Words>
  <Application>Microsoft Office PowerPoint</Application>
  <PresentationFormat>On-screen Show (4:3)</PresentationFormat>
  <Paragraphs>75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Течение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SakaevMR</dc:creator>
  <cp:lastModifiedBy>NatoRussia</cp:lastModifiedBy>
  <cp:revision>59</cp:revision>
  <dcterms:created xsi:type="dcterms:W3CDTF">2011-11-26T14:12:50Z</dcterms:created>
  <dcterms:modified xsi:type="dcterms:W3CDTF">2011-11-28T05:55:18Z</dcterms:modified>
</cp:coreProperties>
</file>